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65" r:id="rId4"/>
    <p:sldId id="272" r:id="rId5"/>
    <p:sldId id="266" r:id="rId6"/>
    <p:sldId id="268" r:id="rId7"/>
    <p:sldId id="270" r:id="rId8"/>
    <p:sldId id="279" r:id="rId9"/>
    <p:sldId id="274" r:id="rId10"/>
    <p:sldId id="269" r:id="rId11"/>
    <p:sldId id="277" r:id="rId12"/>
    <p:sldId id="278" r:id="rId13"/>
    <p:sldId id="275" r:id="rId14"/>
    <p:sldId id="267" r:id="rId15"/>
    <p:sldId id="273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31"/>
    <p:restoredTop sz="94708"/>
  </p:normalViewPr>
  <p:slideViewPr>
    <p:cSldViewPr snapToGrid="0">
      <p:cViewPr varScale="1">
        <p:scale>
          <a:sx n="120" d="100"/>
          <a:sy n="120" d="100"/>
        </p:scale>
        <p:origin x="200" y="1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3.png>
</file>

<file path=ppt/media/image4.png>
</file>

<file path=ppt/media/image40.png>
</file>

<file path=ppt/media/image5.jpg>
</file>

<file path=ppt/media/image6.png>
</file>

<file path=ppt/media/image7.jpe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83AA68-F761-ED4E-B6F2-3DDD9B95193A}" type="datetimeFigureOut">
              <a:rPr lang="en-US" smtClean="0"/>
              <a:t>5/31/23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C131E-6A5F-7C4D-B446-5120FAFA4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56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C131E-6A5F-7C4D-B446-5120FAFA46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147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C131E-6A5F-7C4D-B446-5120FAFA46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96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C131E-6A5F-7C4D-B446-5120FAFA46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003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D44E2C-C50E-B202-A0CD-6FB703CD4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DF3CD6-1142-3C8E-6CB4-E83DA25F7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2FADCD-51F3-FE0E-0B4C-83F6FF2F5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221A0-A851-4643-973A-34E54DAEC401}" type="datetime1">
              <a:rPr lang="de-DE" smtClean="0"/>
              <a:t>31.05.23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A070BD-61D2-009B-D0D5-FB5931D73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B1CBAC-0D6F-1973-D4E3-49F7011A9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03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BFA59-E2B8-CE69-FE29-85F218466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C010D96-5A06-59C6-501E-0C6AC9F52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23B2C0-D3E6-4AF7-F194-EBD075010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A20BB-9304-0843-85F0-CB9D865C22EF}" type="datetime1">
              <a:rPr lang="de-DE" smtClean="0"/>
              <a:t>31.05.23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F3C7DC-FB7C-1B59-8148-9C252F64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F18EB-3DA5-45F8-6B37-8D88BFFC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96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147FC9-4ABD-86F4-1CD6-7AF27ADA8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F54595D-63F9-CC5D-8242-260EBFD99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4D75D2-21A7-C93D-705D-79BDCB144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4E146-EE9B-B249-BBA0-524EEB6F6D59}" type="datetime1">
              <a:rPr lang="de-DE" smtClean="0"/>
              <a:t>31.05.23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A8F429-0574-4933-C897-BA0A6A27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AB0F98-B82A-83D4-FA09-FC37B7F9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75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0E2361-495B-3C22-0A6B-3DBFF43A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098191-3ADD-0448-255E-DFE20452D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3B53D0-189D-887D-1552-46386DE5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88700-74CE-9E4C-9782-8F119B14C37E}" type="datetime1">
              <a:rPr lang="de-DE" smtClean="0"/>
              <a:t>31.05.23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A26044-452B-7C84-44F8-249A430C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0109DA-9EBF-FDD6-8D81-0FBD03541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443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740BE5-D256-F234-165F-DDD258303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615DD4-CEAC-9311-E648-15338655E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BA21DC-B5DC-1D47-4607-94B496B75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BFDF-BFE8-4B4E-9BF3-646A34B77609}" type="datetime1">
              <a:rPr lang="de-DE" smtClean="0"/>
              <a:t>31.05.23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87DDCE-C9EC-99C1-1D7D-57E74A76C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F3E8F9-FCEF-95FA-BFDA-C53C2E79D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801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A840E-F4D9-914D-DE72-10ED975DA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A07AF-651E-E91E-7260-2C9BAAE1E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2C0664A-4F49-2D6E-EBC9-681093E01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4BEBEE-C680-3DD5-C94F-858C116F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28921-2E07-F340-9007-3503DFE786F6}" type="datetime1">
              <a:rPr lang="de-DE" smtClean="0"/>
              <a:t>31.05.23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E24443-8A04-7446-770F-B3A1AEF5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A44614-C7D6-85E7-D004-C0E21646B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6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805A7C-1C19-A9CD-55A8-177E8171F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E0720E-2755-CC40-F3BC-5B6D10F47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7BCDF5-E34A-A6F9-6C71-4B9F0E183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90BB45-D56E-DF21-048E-83E3EE865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6938D6-F32C-4887-42C6-A3CA19328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6213D26-D605-8F34-ACFA-DAED6FB3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E8577-6C51-E541-8912-C539B7A2E277}" type="datetime1">
              <a:rPr lang="de-DE" smtClean="0"/>
              <a:t>31.05.23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922B4A-DF31-817B-2C60-E257A90B8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1951780-E5F1-DF5B-3368-EF03C50D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1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B39A9-4C0F-CC0C-5A18-CCCB3D98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F0EF061-3838-13CA-780B-96097097D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572DC-7BCC-CA47-81FE-FCC94A3A0805}" type="datetime1">
              <a:rPr lang="de-DE" smtClean="0"/>
              <a:t>31.05.23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ACBD2-51DD-4800-D9BC-618F43D74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193DD26-D6B2-896D-2BDE-E3824211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96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03B509B-1886-FA6C-17E5-412D7291F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A3576-52B2-F64F-9351-D8B0DA525512}" type="datetime1">
              <a:rPr lang="de-DE" smtClean="0"/>
              <a:t>31.05.23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DC58B38-4F80-056A-9453-B3DDD59A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1FD3CC-19E3-DCBA-04AE-0B22AB40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56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A1707-BDE1-139D-7A08-591B39694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4F2638-FCA4-0F1B-7729-235F675D6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7FC733-9285-A75F-7BB2-0E65B5DCE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850DB5E-53AC-0BA4-5726-49E2F65D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9BF2-AB1E-D047-B471-F9B06CA8A9FE}" type="datetime1">
              <a:rPr lang="de-DE" smtClean="0"/>
              <a:t>31.05.23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3AD597-36E3-1D22-F073-9575A905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EA0D62-D5EA-9094-A4D3-EE2ADE8B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746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2D0620-38FA-1C09-FFAA-88F8459C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59279D3-2D01-8381-F513-C21752B61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43D786-7504-156A-7A86-135F059E9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CEB45E-E867-684E-B232-AA19DDB23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66944-EB61-E046-B0C0-126A34EEA788}" type="datetime1">
              <a:rPr lang="de-DE" smtClean="0"/>
              <a:t>31.05.23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77E05F-992A-8531-8472-DDE7C13A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20172A-36CF-AE1B-9B49-144F8A53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5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BEDBCBA-6E03-B2FA-53DE-08F50190F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45D7AA-53C4-8236-B3AA-85C53867F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82FD0B-71FE-8CC8-392B-D75411D6D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27464-5EE4-B443-AAD2-40C3349F53C9}" type="datetime1">
              <a:rPr lang="de-DE" smtClean="0"/>
              <a:t>31.05.23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C0DB27-A26B-93EA-51DE-7147F870D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4F49A5-BBAE-6311-4490-4235C32B3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21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7.jpe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jpeg"/><Relationship Id="rId4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jpeg"/><Relationship Id="rId5" Type="http://schemas.openxmlformats.org/officeDocument/2006/relationships/image" Target="../media/image22.emf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jpe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ceq-project/MCEq" TargetMode="External"/><Relationship Id="rId3" Type="http://schemas.openxmlformats.org/officeDocument/2006/relationships/image" Target="../media/image5.jp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emf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emf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BBF7C6-E70A-4333-7CA1-AB6496888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3" y="318052"/>
            <a:ext cx="4583007" cy="4355021"/>
          </a:xfrm>
        </p:spPr>
        <p:txBody>
          <a:bodyPr anchor="b">
            <a:normAutofit/>
          </a:bodyPr>
          <a:lstStyle/>
          <a:p>
            <a:pPr marL="35488" marR="35488" algn="l" defTabSz="863399">
              <a:buClr>
                <a:srgbClr val="719F33"/>
              </a:buClr>
              <a:buFont typeface="Akkurat-Bold"/>
              <a:defRPr sz="1800">
                <a:uFillTx/>
              </a:defRPr>
            </a:pPr>
            <a:r>
              <a:rPr lang="de-DE" sz="3200" b="1" dirty="0" err="1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Measuring</a:t>
            </a:r>
            <a:r>
              <a:rPr lang="de-DE" sz="32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prompt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component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of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atmospheric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muon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flux</a:t>
            </a:r>
            <a:b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</a:br>
            <a:b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</a:br>
            <a:r>
              <a:rPr lang="de-DE" sz="16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Ludwig Neste and Pascal Gutjahr</a:t>
            </a:r>
            <a:endParaRPr lang="de-DE" sz="3200" b="1" dirty="0">
              <a:solidFill>
                <a:schemeClr val="tx1"/>
              </a:solidFill>
              <a:uFill>
                <a:solidFill>
                  <a:srgbClr val="84B819"/>
                </a:solidFill>
              </a:uFill>
              <a:latin typeface="Helvetica" pitchFamily="2" charset="0"/>
              <a:ea typeface="Akkurat-Bold"/>
              <a:cs typeface="Arial" panose="020B0604020202020204" pitchFamily="34" charset="0"/>
              <a:sym typeface="Akkurat-Bold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E804686-9488-A564-C2A9-0B97E2669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3590" y="5463540"/>
            <a:ext cx="6184030" cy="1076408"/>
          </a:xfrm>
        </p:spPr>
        <p:txBody>
          <a:bodyPr anchor="t">
            <a:normAutofit/>
          </a:bodyPr>
          <a:lstStyle/>
          <a:p>
            <a:pPr algn="r"/>
            <a:r>
              <a:rPr lang="de-DE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F3/F4 Meeting </a:t>
            </a:r>
          </a:p>
          <a:p>
            <a:pPr algn="r"/>
            <a:br>
              <a:rPr lang="de-DE" sz="1800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</a:br>
            <a:r>
              <a:rPr lang="de-DE" sz="1400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Dortmund 2023</a:t>
            </a:r>
          </a:p>
          <a:p>
            <a:pPr algn="r"/>
            <a:endParaRPr lang="en-US" sz="28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DE7D6CE-5AAC-3CF6-CCD9-A64A79920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08" r="-1" b="27710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6AC9AA2-A630-3F8B-77FC-9577B3625308}"/>
              </a:ext>
            </a:extLst>
          </p:cNvPr>
          <p:cNvSpPr txBox="1"/>
          <p:nvPr/>
        </p:nvSpPr>
        <p:spPr>
          <a:xfrm>
            <a:off x="297180" y="6672988"/>
            <a:ext cx="72923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www.vox.com</a:t>
            </a:r>
            <a:r>
              <a:rPr lang="en-US" sz="800" dirty="0"/>
              <a:t>/the-highlight/2019/7/16/17690740/cosmic-rays-universe-theory-science</a:t>
            </a:r>
          </a:p>
        </p:txBody>
      </p:sp>
    </p:spTree>
    <p:extLst>
      <p:ext uri="{BB962C8B-B14F-4D97-AF65-F5344CB8AC3E}">
        <p14:creationId xmlns:p14="http://schemas.microsoft.com/office/powerpoint/2010/main" val="3891241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132E70-B23B-88D5-9876-946E1E329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analyses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2EB7557-2327-3C48-8AA1-DB439EDCB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10</a:t>
            </a:fld>
            <a:endParaRPr lang="en-US"/>
          </a:p>
        </p:txBody>
      </p:sp>
      <p:pic>
        <p:nvPicPr>
          <p:cNvPr id="8" name="Grafik 7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029CC0D-7513-1E7C-B08D-961087675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D573A6-D405-93EB-0F27-3E3E7C10C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643651DB-722D-3AF4-6AD8-39D436D2BF4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1" y="1511785"/>
            <a:ext cx="5989759" cy="4063404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A975114-B7C5-54BC-BEC3-64F8C4416083}"/>
              </a:ext>
            </a:extLst>
          </p:cNvPr>
          <p:cNvSpPr txBox="1"/>
          <p:nvPr/>
        </p:nvSpPr>
        <p:spPr>
          <a:xfrm>
            <a:off x="3935896" y="6277302"/>
            <a:ext cx="7119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[T. Fuchs, PhD Thesis, 10.17877/DE290R-17241]</a:t>
            </a:r>
          </a:p>
          <a:p>
            <a:pPr algn="r"/>
            <a:r>
              <a:rPr lang="en-US" sz="1400" dirty="0"/>
              <a:t>[</a:t>
            </a:r>
            <a:r>
              <a:rPr lang="en-US" sz="1400" dirty="0" err="1"/>
              <a:t>IceCube</a:t>
            </a:r>
            <a:r>
              <a:rPr lang="en-US" sz="1400" dirty="0"/>
              <a:t> Collaboration, </a:t>
            </a:r>
            <a:r>
              <a:rPr lang="en-US" sz="1400" dirty="0" err="1"/>
              <a:t>Astroparticle</a:t>
            </a:r>
            <a:r>
              <a:rPr lang="en-US" sz="1400" dirty="0"/>
              <a:t> Physics, 10.1016/j.astropartphys.2016.01.006]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487EB5-628A-100B-FA2A-11706F294D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4F077EF-AE41-3909-3321-D88A6C87A4DA}"/>
              </a:ext>
            </a:extLst>
          </p:cNvPr>
          <p:cNvSpPr txBox="1"/>
          <p:nvPr/>
        </p:nvSpPr>
        <p:spPr>
          <a:xfrm>
            <a:off x="596348" y="5710019"/>
            <a:ext cx="33395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Fit compatible with zero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MC uncertainties too large</a:t>
            </a:r>
          </a:p>
        </p:txBody>
      </p:sp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A5571B6D-E84B-6A1A-636B-19938B1610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5844" y="1511785"/>
            <a:ext cx="5494540" cy="40634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9605AB9-3A20-3D33-B598-644B8DBBB37D}"/>
              </a:ext>
            </a:extLst>
          </p:cNvPr>
          <p:cNvSpPr txBox="1"/>
          <p:nvPr/>
        </p:nvSpPr>
        <p:spPr>
          <a:xfrm>
            <a:off x="6897757" y="5705061"/>
            <a:ext cx="4157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Results promising, but zenith problem</a:t>
            </a:r>
          </a:p>
        </p:txBody>
      </p:sp>
    </p:spTree>
    <p:extLst>
      <p:ext uri="{BB962C8B-B14F-4D97-AF65-F5344CB8AC3E}">
        <p14:creationId xmlns:p14="http://schemas.microsoft.com/office/powerpoint/2010/main" val="1674644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B2E2C-8A7D-E802-AC0E-22BBBAF3E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Solution to zenith problem?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50CB99-0FA9-F445-DD4C-8257B308B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11</a:t>
            </a:fld>
            <a:endParaRPr lang="en-US"/>
          </a:p>
        </p:txBody>
      </p:sp>
      <p:pic>
        <p:nvPicPr>
          <p:cNvPr id="6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FF32BFB0-3B5A-908A-40F0-F59D566B09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7" name="Grafik 9">
            <a:extLst>
              <a:ext uri="{FF2B5EF4-FFF2-40B4-BE49-F238E27FC236}">
                <a16:creationId xmlns:a16="http://schemas.microsoft.com/office/drawing/2014/main" id="{FE38CECB-A2AA-AB74-71E2-A63BA93B6C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DD7854-5B72-3080-109F-A5C15BAF2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pic>
        <p:nvPicPr>
          <p:cNvPr id="9" name="Content Placeholder 8" descr="Chart&#10;&#10;Description automatically generated">
            <a:extLst>
              <a:ext uri="{FF2B5EF4-FFF2-40B4-BE49-F238E27FC236}">
                <a16:creationId xmlns:a16="http://schemas.microsoft.com/office/drawing/2014/main" id="{917E9A1A-BFA8-7D9C-D260-1982054823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172200" y="1568473"/>
            <a:ext cx="5181600" cy="38319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97C467-D4A3-8982-0A8B-74F014F60B7C}"/>
              </a:ext>
            </a:extLst>
          </p:cNvPr>
          <p:cNvSpPr txBox="1"/>
          <p:nvPr/>
        </p:nvSpPr>
        <p:spPr>
          <a:xfrm>
            <a:off x="1025942" y="5516217"/>
            <a:ext cx="842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GB" dirty="0"/>
              <a:t>N</a:t>
            </a:r>
            <a:r>
              <a:rPr lang="en-DE" dirty="0"/>
              <a:t>o complete solution, but a step in the right direction</a:t>
            </a:r>
          </a:p>
        </p:txBody>
      </p:sp>
      <p:pic>
        <p:nvPicPr>
          <p:cNvPr id="16" name="Content Placeholder 15" descr="Chart, line chart&#10;&#10;Description automatically generated">
            <a:extLst>
              <a:ext uri="{FF2B5EF4-FFF2-40B4-BE49-F238E27FC236}">
                <a16:creationId xmlns:a16="http://schemas.microsoft.com/office/drawing/2014/main" id="{09D18AE3-A57C-E895-BC68-47D4DF9D31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6"/>
          <a:stretch>
            <a:fillRect/>
          </a:stretch>
        </p:blipFill>
        <p:spPr>
          <a:xfrm>
            <a:off x="585782" y="1679477"/>
            <a:ext cx="5434019" cy="3720969"/>
          </a:xfrm>
        </p:spPr>
      </p:pic>
    </p:spTree>
    <p:extLst>
      <p:ext uri="{BB962C8B-B14F-4D97-AF65-F5344CB8AC3E}">
        <p14:creationId xmlns:p14="http://schemas.microsoft.com/office/powerpoint/2010/main" val="1732105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FF780-C571-2C7A-0443-B3E42CBE3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Muon energy distributions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73FFC0-E9E7-CBE8-FD5D-130E345E6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12</a:t>
            </a:fld>
            <a:endParaRPr lang="en-US"/>
          </a:p>
        </p:txBody>
      </p:sp>
      <p:pic>
        <p:nvPicPr>
          <p:cNvPr id="6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4038628-06D8-865B-D831-BA4C74E3E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7" name="Grafik 9">
            <a:extLst>
              <a:ext uri="{FF2B5EF4-FFF2-40B4-BE49-F238E27FC236}">
                <a16:creationId xmlns:a16="http://schemas.microsoft.com/office/drawing/2014/main" id="{15A4F91A-72F1-4AD4-F69F-CF85A9B79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A016AC-F9BD-E8C4-1079-9EB6CD0C3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51C6301-9D96-3855-DF66-C0DA35EA2F3E}"/>
              </a:ext>
            </a:extLst>
          </p:cNvPr>
          <p:cNvSpPr txBox="1"/>
          <p:nvPr/>
        </p:nvSpPr>
        <p:spPr>
          <a:xfrm>
            <a:off x="689113" y="5579165"/>
            <a:ext cx="102704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Highest energetic muon per shower/tree inside detector is shown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Too less statistics at high energies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Unknown: parent particle is not known → generation counter indicates, that there are particles between 					           mother and muon → conventional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57DC309F-2B1B-8D8B-5F88-249BC84BD8C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718932" y="1386555"/>
            <a:ext cx="5509590" cy="4135179"/>
          </a:xfrm>
        </p:spPr>
      </p:pic>
      <p:pic>
        <p:nvPicPr>
          <p:cNvPr id="25" name="Content Placeholder 24">
            <a:extLst>
              <a:ext uri="{FF2B5EF4-FFF2-40B4-BE49-F238E27FC236}">
                <a16:creationId xmlns:a16="http://schemas.microsoft.com/office/drawing/2014/main" id="{33BB4B08-8579-3A27-9A27-05C7F38526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/>
          <a:stretch>
            <a:fillRect/>
          </a:stretch>
        </p:blipFill>
        <p:spPr>
          <a:xfrm>
            <a:off x="5923721" y="1386555"/>
            <a:ext cx="5509591" cy="4135180"/>
          </a:xfrm>
        </p:spPr>
      </p:pic>
    </p:spTree>
    <p:extLst>
      <p:ext uri="{BB962C8B-B14F-4D97-AF65-F5344CB8AC3E}">
        <p14:creationId xmlns:p14="http://schemas.microsoft.com/office/powerpoint/2010/main" val="710702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27B0D-F33D-8184-2182-24FC55C69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66" y="705677"/>
            <a:ext cx="2633870" cy="5088835"/>
          </a:xfrm>
        </p:spPr>
        <p:txBody>
          <a:bodyPr anchor="t"/>
          <a:lstStyle/>
          <a:p>
            <a:r>
              <a:rPr lang="en-DE" dirty="0"/>
              <a:t>Backup:</a:t>
            </a:r>
            <a:br>
              <a:rPr lang="en-DE" dirty="0"/>
            </a:br>
            <a:r>
              <a:rPr lang="en-DE" dirty="0"/>
              <a:t>Zenith problem</a:t>
            </a:r>
            <a:br>
              <a:rPr lang="en-DE" dirty="0"/>
            </a:br>
            <a:endParaRPr lang="en-DE" dirty="0"/>
          </a:p>
        </p:txBody>
      </p:sp>
      <p:pic>
        <p:nvPicPr>
          <p:cNvPr id="9" name="Content Placeholder 8" descr="Chart&#10;&#10;Description automatically generated">
            <a:extLst>
              <a:ext uri="{FF2B5EF4-FFF2-40B4-BE49-F238E27FC236}">
                <a16:creationId xmlns:a16="http://schemas.microsoft.com/office/drawing/2014/main" id="{895E63FA-CE70-C7B6-A3CA-6C1A2F8FA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5780" y="566340"/>
            <a:ext cx="7879942" cy="615203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889641-D889-A18A-5287-B4B4776C7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13</a:t>
            </a:fld>
            <a:endParaRPr lang="en-US"/>
          </a:p>
        </p:txBody>
      </p:sp>
      <p:pic>
        <p:nvPicPr>
          <p:cNvPr id="5" name="Grafik 16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DB658A13-A07C-91A9-B9BD-8A3B48CFD0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6" name="Grafik 17">
            <a:extLst>
              <a:ext uri="{FF2B5EF4-FFF2-40B4-BE49-F238E27FC236}">
                <a16:creationId xmlns:a16="http://schemas.microsoft.com/office/drawing/2014/main" id="{462E3FD5-4256-0123-31D1-DD629C2C9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9625D2-14A0-C1E2-E8C7-39038A6A9D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147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9BBF1B-5559-C48D-464B-D6CED4270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parent particle identification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0DC0270-F443-7CCE-CD0E-634A9041D3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8956" y="1972604"/>
            <a:ext cx="4840918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CORSIKA 7 using SIBYLL 2.3d vs. SIBYLL 2.3c</a:t>
            </a:r>
            <a:r>
              <a:rPr lang="en-US" baseline="30000" dirty="0"/>
              <a:t>1</a:t>
            </a:r>
            <a:r>
              <a:rPr lang="en-US" dirty="0"/>
              <a:t>  </a:t>
            </a:r>
          </a:p>
          <a:p>
            <a:r>
              <a:rPr lang="en-US" dirty="0"/>
              <a:t>Good agreement with unflavored particles</a:t>
            </a:r>
          </a:p>
          <a:p>
            <a:r>
              <a:rPr lang="en-US" dirty="0"/>
              <a:t>Mismatches occur for all the D-mesons</a:t>
            </a:r>
          </a:p>
          <a:p>
            <a:pPr lvl="1"/>
            <a:r>
              <a:rPr lang="en-US" dirty="0"/>
              <a:t>Issue not yet solved</a:t>
            </a:r>
          </a:p>
          <a:p>
            <a:pPr lvl="1"/>
            <a:r>
              <a:rPr lang="en-US" dirty="0"/>
              <a:t>Only protons simulated with CORSIKA</a:t>
            </a:r>
          </a:p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1406F2-79A6-1553-A699-2E519D935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14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104AF988-C203-5D83-F192-459FA0208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76CE265-651F-B357-7B73-51893F17D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38D4DFD-1791-801A-FBF0-C345775ECD91}"/>
              </a:ext>
            </a:extLst>
          </p:cNvPr>
          <p:cNvSpPr txBox="1"/>
          <p:nvPr/>
        </p:nvSpPr>
        <p:spPr>
          <a:xfrm>
            <a:off x="438955" y="6352142"/>
            <a:ext cx="382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30000" dirty="0"/>
              <a:t>1 </a:t>
            </a:r>
            <a:r>
              <a:rPr lang="en-US" dirty="0"/>
              <a:t> Phys. Rev. D 100 (2019) 103018</a:t>
            </a: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5C7684AE-3710-A625-E81A-73363F7521E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5279874" y="1319482"/>
            <a:ext cx="6400428" cy="512034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B73818-0617-A11A-D645-16B7B51F1B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0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484B7-8461-8301-A321-A797E1F8C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19" y="365125"/>
            <a:ext cx="11461919" cy="1325563"/>
          </a:xfrm>
        </p:spPr>
        <p:txBody>
          <a:bodyPr>
            <a:normAutofit/>
          </a:bodyPr>
          <a:lstStyle/>
          <a:p>
            <a:r>
              <a:rPr lang="en-US" sz="4000" dirty="0"/>
              <a:t>Backup: Scaling of the prompt component - DYNSTACK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29A286EB-156E-4363-3D12-C1212EF20A6A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209796" y="1626656"/>
                <a:ext cx="5364286" cy="513860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Use DYNSTACK </a:t>
                </a:r>
              </a:p>
              <a:p>
                <a:pPr lvl="1"/>
                <a:r>
                  <a:rPr lang="en-US" dirty="0"/>
                  <a:t>CORSIKA extension to manipulate stack</a:t>
                </a:r>
              </a:p>
              <a:p>
                <a:r>
                  <a:rPr lang="en-US" dirty="0"/>
                  <a:t>Replace prompt particles with conv.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</m:oMath>
                </a14:m>
                <a:r>
                  <a:rPr lang="en-US" dirty="0"/>
                  <a:t>) while shower simulation</a:t>
                </a:r>
              </a:p>
              <a:p>
                <a:pPr lvl="1"/>
                <a:r>
                  <a:rPr lang="en-US" dirty="0"/>
                  <a:t>adapt kinetic energy</a:t>
                </a:r>
              </a:p>
              <a:p>
                <a:r>
                  <a:rPr lang="en-US" dirty="0"/>
                  <a:t>Issue?</a:t>
                </a:r>
              </a:p>
              <a:p>
                <a:pPr lvl="1"/>
                <a:r>
                  <a:rPr lang="en-US" dirty="0"/>
                  <a:t>More conv. particles in shower, but less in the high energy region</a:t>
                </a:r>
              </a:p>
              <a:p>
                <a:pPr lvl="1"/>
                <a:r>
                  <a:rPr lang="en-US" dirty="0"/>
                  <a:t>D</a:t>
                </a:r>
                <a:r>
                  <a:rPr lang="en-US" baseline="30000" dirty="0"/>
                  <a:t>0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</m:oMath>
                </a14:m>
                <a:r>
                  <a:rPr lang="en-US" baseline="30000" dirty="0"/>
                  <a:t>+</a:t>
                </a:r>
                <a:r>
                  <a:rPr lang="en-US" dirty="0"/>
                  <a:t> (&gt;50%) removing prompt parents removes conv. muons as well</a:t>
                </a:r>
              </a:p>
            </p:txBody>
          </p:sp>
        </mc:Choice>
        <mc:Fallback xmlns="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29A286EB-156E-4363-3D12-C1212EF20A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209796" y="1626656"/>
                <a:ext cx="5364286" cy="5138605"/>
              </a:xfrm>
              <a:blipFill>
                <a:blip r:embed="rId2"/>
                <a:stretch>
                  <a:fillRect l="-1891" t="-27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3D7B84-5063-5FEA-15C5-BE8A0260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15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3AFD73FB-7A5B-DAEF-C57C-58689F0F1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545655E-427D-3828-3F6F-6B577F208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D35FADF5-BFA8-BE31-6ACE-CBE5BEE31ED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5357066" y="1392481"/>
            <a:ext cx="6812862" cy="4769003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286DA5-8110-BFD8-1A27-DEBB342D15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233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3176B9-9A61-CCF0-6AB7-C176E0017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the muon flux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25DD57-98C5-4582-0D1E-13DC3286BB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629902" y="1876624"/>
                <a:ext cx="105156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b="0" dirty="0"/>
                  <a:t>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tot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conv</m:t>
                        </m:r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entional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prompt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25DD57-98C5-4582-0D1E-13DC3286BB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29902" y="1876624"/>
                <a:ext cx="10515600" cy="4351338"/>
              </a:xfrm>
              <a:blipFill>
                <a:blip r:embed="rId3"/>
                <a:stretch>
                  <a:fillRect l="-1206" t="-2035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C168086F-648E-80F6-8D35-5F20319A3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2</a:t>
            </a:fld>
            <a:endParaRPr lang="en-US"/>
          </a:p>
        </p:txBody>
      </p:sp>
      <p:pic>
        <p:nvPicPr>
          <p:cNvPr id="16" name="Grafik 15" descr="Ein Bild, das Text enthält.&#10;&#10;Automatisch generierte Beschreibung">
            <a:extLst>
              <a:ext uri="{FF2B5EF4-FFF2-40B4-BE49-F238E27FC236}">
                <a16:creationId xmlns:a16="http://schemas.microsoft.com/office/drawing/2014/main" id="{B4EDCCC6-5F9B-E47E-2613-D2E3F5E496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58" b="53158"/>
          <a:stretch/>
        </p:blipFill>
        <p:spPr>
          <a:xfrm>
            <a:off x="1005892" y="4281025"/>
            <a:ext cx="3536355" cy="1735875"/>
          </a:xfrm>
          <a:prstGeom prst="rect">
            <a:avLst/>
          </a:prstGeom>
        </p:spPr>
      </p:pic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F85C870-86EE-A4F1-32D5-916D7F1B97C5}"/>
              </a:ext>
            </a:extLst>
          </p:cNvPr>
          <p:cNvCxnSpPr>
            <a:cxnSpLocks/>
          </p:cNvCxnSpPr>
          <p:nvPr/>
        </p:nvCxnSpPr>
        <p:spPr>
          <a:xfrm flipH="1">
            <a:off x="4224574" y="2491130"/>
            <a:ext cx="114813" cy="494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F80CB83E-B5D0-A358-919D-DF9082298A8D}"/>
                  </a:ext>
                </a:extLst>
              </p:cNvPr>
              <p:cNvSpPr txBox="1"/>
              <p:nvPr/>
            </p:nvSpPr>
            <p:spPr>
              <a:xfrm>
                <a:off x="3551274" y="3042423"/>
                <a:ext cx="157622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sym typeface="Times New Roman"/>
                  </a:rPr>
                  <a:t> ∝ E</a:t>
                </a:r>
                <a:r>
                  <a:rPr lang="en-US" baseline="30000" dirty="0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sym typeface="Times New Roman"/>
                  </a:rPr>
                  <a:t>-3.7</a:t>
                </a:r>
                <a:endParaRPr lang="en-US" i="1" dirty="0"/>
              </a:p>
            </p:txBody>
          </p:sp>
        </mc:Choice>
        <mc:Fallback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F80CB83E-B5D0-A358-919D-DF9082298A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1274" y="3042423"/>
                <a:ext cx="1576227" cy="369332"/>
              </a:xfrm>
              <a:prstGeom prst="rect">
                <a:avLst/>
              </a:prstGeom>
              <a:blipFill>
                <a:blip r:embed="rId5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B3F96D25-3B48-81B1-6AC9-EA1DE858FC64}"/>
              </a:ext>
            </a:extLst>
          </p:cNvPr>
          <p:cNvCxnSpPr>
            <a:cxnSpLocks/>
          </p:cNvCxnSpPr>
          <p:nvPr/>
        </p:nvCxnSpPr>
        <p:spPr>
          <a:xfrm>
            <a:off x="6860933" y="2512466"/>
            <a:ext cx="215116" cy="558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9AF9AA9C-2689-84AA-23E7-409DE367C36F}"/>
                  </a:ext>
                </a:extLst>
              </p:cNvPr>
              <p:cNvSpPr txBox="1"/>
              <p:nvPr/>
            </p:nvSpPr>
            <p:spPr>
              <a:xfrm>
                <a:off x="6689604" y="3071415"/>
                <a:ext cx="18257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ea typeface="Cambria Math" panose="02040503050406030204" pitchFamily="18" charset="0"/>
                  </a:rPr>
                  <a:t>“not”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  <m:r>
                      <m:rPr>
                        <m:nor/>
                      </m:rPr>
                      <a:rPr lang="de-D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∝ </m:t>
                    </m:r>
                    <m:r>
                      <m:rPr>
                        <m:nor/>
                      </m:rPr>
                      <a:rPr lang="en-US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E</m:t>
                    </m:r>
                    <m:r>
                      <m:rPr>
                        <m:nor/>
                      </m:rPr>
                      <a:rPr lang="en-US" baseline="30000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−</m:t>
                    </m:r>
                    <m:r>
                      <m:rPr>
                        <m:nor/>
                      </m:rPr>
                      <a:rPr lang="de-DE" b="0" i="0" baseline="30000" dirty="0" smtClean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2</m:t>
                    </m:r>
                    <m:r>
                      <m:rPr>
                        <m:nor/>
                      </m:rPr>
                      <a:rPr lang="en-US" baseline="30000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.7</m:t>
                    </m:r>
                  </m:oMath>
                </a14:m>
                <a:endParaRPr lang="en-US" i="1" dirty="0"/>
              </a:p>
            </p:txBody>
          </p:sp>
        </mc:Choice>
        <mc:Fallback xmlns="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9AF9AA9C-2689-84AA-23E7-409DE367C3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9604" y="3071415"/>
                <a:ext cx="1825746" cy="369332"/>
              </a:xfrm>
              <a:prstGeom prst="rect">
                <a:avLst/>
              </a:prstGeom>
              <a:blipFill>
                <a:blip r:embed="rId6"/>
                <a:stretch>
                  <a:fillRect l="-2759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Grafik 3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91E2FA05-0EF3-2B92-DDCB-4F5EE4098D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9F965ED-1403-222C-2161-163E19BA6A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680329-E2C0-E4C5-3B00-2B1BF23720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pic>
        <p:nvPicPr>
          <p:cNvPr id="7" name="Grafik 25" descr="Ein Bild, das Text enthält.&#10;&#10;Automatisch generierte Beschreibung">
            <a:extLst>
              <a:ext uri="{FF2B5EF4-FFF2-40B4-BE49-F238E27FC236}">
                <a16:creationId xmlns:a16="http://schemas.microsoft.com/office/drawing/2014/main" id="{3B7A0F12-A943-54ED-E4B4-81392F9F43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210" r="-2587"/>
          <a:stretch/>
        </p:blipFill>
        <p:spPr>
          <a:xfrm>
            <a:off x="6860933" y="4281025"/>
            <a:ext cx="3612224" cy="1735875"/>
          </a:xfrm>
          <a:prstGeom prst="rect">
            <a:avLst/>
          </a:prstGeom>
        </p:spPr>
      </p:pic>
      <p:pic>
        <p:nvPicPr>
          <p:cNvPr id="13" name="Picture 12" descr="A screenshot of a black screen&#10;&#10;Description automatically generated with low confidence">
            <a:extLst>
              <a:ext uri="{FF2B5EF4-FFF2-40B4-BE49-F238E27FC236}">
                <a16:creationId xmlns:a16="http://schemas.microsoft.com/office/drawing/2014/main" id="{F1A8E0A9-D4F8-10D8-B499-F789F088C1C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49650" y="1690688"/>
            <a:ext cx="1009594" cy="311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32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BC18D-970F-B72B-CDEE-CCD22B5DA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Muon flux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F569A3-A55F-033A-BD0B-795779A078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09903" y="1825625"/>
                <a:ext cx="4676447" cy="4351338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𝞍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tot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𝞍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conv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𝞍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prompt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Prompt dominates at energies larger than </a:t>
                </a:r>
                <a:r>
                  <a:rPr lang="en-US" dirty="0" err="1"/>
                  <a:t>PeV</a:t>
                </a:r>
                <a:endParaRPr lang="en-US" dirty="0"/>
              </a:p>
              <a:p>
                <a:r>
                  <a:rPr lang="en-US" dirty="0"/>
                  <a:t>Conventional particle flux depends on zenith angle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F569A3-A55F-033A-BD0B-795779A078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9903" y="1825625"/>
                <a:ext cx="4676447" cy="4351338"/>
              </a:xfrm>
              <a:blipFill>
                <a:blip r:embed="rId2"/>
                <a:stretch>
                  <a:fillRect l="-2439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9219BE0-B6BB-3445-1150-878A0CD9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3</a:t>
            </a:fld>
            <a:endParaRPr lang="en-US"/>
          </a:p>
        </p:txBody>
      </p:sp>
      <p:pic>
        <p:nvPicPr>
          <p:cNvPr id="5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B9F86B6-333F-115D-8467-73F01CEBB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EDB7EB2-8B66-167F-0FAD-DD2C7194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8419" y="950979"/>
            <a:ext cx="5723068" cy="4689861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FD5478BF-892F-7747-C746-A9952448D510}"/>
              </a:ext>
            </a:extLst>
          </p:cNvPr>
          <p:cNvSpPr txBox="1"/>
          <p:nvPr/>
        </p:nvSpPr>
        <p:spPr>
          <a:xfrm>
            <a:off x="8537480" y="764897"/>
            <a:ext cx="35090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0°: perpendicular to Earth’s surface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CE30152E-E45B-80FD-81EF-E0CD8D3B1DA5}"/>
              </a:ext>
            </a:extLst>
          </p:cNvPr>
          <p:cNvCxnSpPr/>
          <p:nvPr/>
        </p:nvCxnSpPr>
        <p:spPr>
          <a:xfrm flipV="1">
            <a:off x="7148003" y="2142708"/>
            <a:ext cx="560070" cy="56007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112BDC-C034-3248-2631-972795B7FB9D}"/>
              </a:ext>
            </a:extLst>
          </p:cNvPr>
          <p:cNvCxnSpPr>
            <a:cxnSpLocks/>
          </p:cNvCxnSpPr>
          <p:nvPr/>
        </p:nvCxnSpPr>
        <p:spPr>
          <a:xfrm flipH="1">
            <a:off x="10559725" y="3195762"/>
            <a:ext cx="125730" cy="6858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C9332EF8-2D5E-7796-D786-4569344520AC}"/>
              </a:ext>
            </a:extLst>
          </p:cNvPr>
          <p:cNvSpPr txBox="1"/>
          <p:nvPr/>
        </p:nvSpPr>
        <p:spPr>
          <a:xfrm>
            <a:off x="6407226" y="2691348"/>
            <a:ext cx="1710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conventional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390498E-3E03-2FE1-64DF-198251DC1F53}"/>
              </a:ext>
            </a:extLst>
          </p:cNvPr>
          <p:cNvSpPr txBox="1"/>
          <p:nvPr/>
        </p:nvSpPr>
        <p:spPr>
          <a:xfrm>
            <a:off x="10187104" y="2845237"/>
            <a:ext cx="1710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prompt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63BFBA-49F2-8108-5666-D4FA68AE24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pic>
        <p:nvPicPr>
          <p:cNvPr id="7" name="Grafik 4">
            <a:extLst>
              <a:ext uri="{FF2B5EF4-FFF2-40B4-BE49-F238E27FC236}">
                <a16:creationId xmlns:a16="http://schemas.microsoft.com/office/drawing/2014/main" id="{707EFE22-8E8D-085A-1DBC-410C1BF042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EB6688FE-FEE0-740A-A1F1-46C96C019460}"/>
              </a:ext>
            </a:extLst>
          </p:cNvPr>
          <p:cNvSpPr/>
          <p:nvPr/>
        </p:nvSpPr>
        <p:spPr>
          <a:xfrm rot="5400000">
            <a:off x="9886556" y="4935232"/>
            <a:ext cx="685799" cy="1873201"/>
          </a:xfrm>
          <a:prstGeom prst="rightBrace">
            <a:avLst>
              <a:gd name="adj1" fmla="val 0"/>
              <a:gd name="adj2" fmla="val 50572"/>
            </a:avLst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C241F5-8965-1997-E25C-C885ECCAF5D4}"/>
              </a:ext>
            </a:extLst>
          </p:cNvPr>
          <p:cNvSpPr txBox="1"/>
          <p:nvPr/>
        </p:nvSpPr>
        <p:spPr>
          <a:xfrm>
            <a:off x="7591647" y="6149058"/>
            <a:ext cx="3556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</a:t>
            </a:r>
            <a:r>
              <a:rPr lang="en-DE" dirty="0"/>
              <a:t>e can measure prompt muon energies from ~1 PeV to ~100 PeV</a:t>
            </a:r>
          </a:p>
        </p:txBody>
      </p:sp>
    </p:spTree>
    <p:extLst>
      <p:ext uri="{BB962C8B-B14F-4D97-AF65-F5344CB8AC3E}">
        <p14:creationId xmlns:p14="http://schemas.microsoft.com/office/powerpoint/2010/main" val="1400391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1C9D48-450F-C63D-81C2-4CCD812EB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54690" cy="1325563"/>
          </a:xfrm>
        </p:spPr>
        <p:txBody>
          <a:bodyPr/>
          <a:lstStyle/>
          <a:p>
            <a:r>
              <a:rPr lang="en-US" dirty="0"/>
              <a:t>Ideas to measure the prompt component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2567F5-9ED3-7C7C-3576-9FA53132D4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327858" cy="36667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CORSIKA 7</a:t>
            </a:r>
          </a:p>
          <a:p>
            <a:r>
              <a:rPr lang="en-US" dirty="0"/>
              <a:t>SIBYLL 2.3d </a:t>
            </a:r>
            <a:r>
              <a:rPr lang="en-US" dirty="0">
                <a:sym typeface="Wingdings" pitchFamily="2" charset="2"/>
              </a:rPr>
              <a:t> charm included</a:t>
            </a:r>
          </a:p>
          <a:p>
            <a:r>
              <a:rPr lang="en-US" dirty="0">
                <a:sym typeface="Wingdings" pitchFamily="2" charset="2"/>
              </a:rPr>
              <a:t>Use extended history option in CORSIKA  parent information</a:t>
            </a:r>
          </a:p>
          <a:p>
            <a:pPr lvl="1"/>
            <a:r>
              <a:rPr lang="en-US" dirty="0">
                <a:sym typeface="Wingdings" pitchFamily="2" charset="2"/>
              </a:rPr>
              <a:t>Tag muon parent particles in MC (prompt/conv) </a:t>
            </a:r>
          </a:p>
          <a:p>
            <a:r>
              <a:rPr lang="en-US" dirty="0">
                <a:sym typeface="Wingdings" pitchFamily="2" charset="2"/>
              </a:rPr>
              <a:t>Scale amount of prompt particles to create several datasets </a:t>
            </a:r>
          </a:p>
          <a:p>
            <a:pPr lvl="1"/>
            <a:r>
              <a:rPr lang="en-DE" dirty="0"/>
              <a:t>Fit of prompt flux normalization</a:t>
            </a:r>
          </a:p>
          <a:p>
            <a:pPr lvl="1"/>
            <a:r>
              <a:rPr lang="en-DE" dirty="0"/>
              <a:t>Get handle on hadronic interaction models </a:t>
            </a:r>
          </a:p>
          <a:p>
            <a:pPr lvl="1"/>
            <a:r>
              <a:rPr lang="en-DE" dirty="0"/>
              <a:t>Scaling saves time and resources instead of doing multiple simulations with different interaction models </a:t>
            </a: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Analyze:</a:t>
            </a:r>
          </a:p>
          <a:p>
            <a:pPr lvl="1"/>
            <a:r>
              <a:rPr lang="en-US" dirty="0">
                <a:sym typeface="Wingdings" pitchFamily="2" charset="2"/>
              </a:rPr>
              <a:t>Muon energy</a:t>
            </a:r>
          </a:p>
          <a:p>
            <a:pPr lvl="1"/>
            <a:r>
              <a:rPr lang="en-US" dirty="0">
                <a:sym typeface="Wingdings" pitchFamily="2" charset="2"/>
              </a:rPr>
              <a:t>Zenith angle</a:t>
            </a:r>
          </a:p>
          <a:p>
            <a:pPr lvl="1"/>
            <a:r>
              <a:rPr lang="en-US" dirty="0">
                <a:sym typeface="Wingdings" pitchFamily="2" charset="2"/>
              </a:rPr>
              <a:t>Time (seasonal variations)</a:t>
            </a:r>
          </a:p>
          <a:p>
            <a:pPr lvl="2"/>
            <a:r>
              <a:rPr lang="en-US" dirty="0"/>
              <a:t>Conventional flux depends on the season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E4192CB-C275-E02D-F869-D6CB4B0D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4</a:t>
            </a:fld>
            <a:endParaRPr lang="en-US"/>
          </a:p>
        </p:txBody>
      </p:sp>
      <p:pic>
        <p:nvPicPr>
          <p:cNvPr id="6" name="Grafik 5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8ABDCA8-2415-678A-75EF-B1FE12336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DE2522-58A9-CB7A-462F-8A213F97E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ED5D0A-486D-9871-3610-B7009AEE7D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CDA84031-6684-D670-4A35-5528A80B75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5492367"/>
            <a:ext cx="6062475" cy="122290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46CE8D8-F5F5-A2FD-9616-01B7978A5E82}"/>
              </a:ext>
            </a:extLst>
          </p:cNvPr>
          <p:cNvSpPr txBox="1"/>
          <p:nvPr/>
        </p:nvSpPr>
        <p:spPr>
          <a:xfrm>
            <a:off x="7007086" y="5492367"/>
            <a:ext cx="4978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DE" dirty="0"/>
          </a:p>
          <a:p>
            <a:pPr marL="285750" indent="-285750">
              <a:buFont typeface="Wingdings" pitchFamily="2" charset="2"/>
              <a:buChar char="ü"/>
            </a:pPr>
            <a:r>
              <a:rPr lang="en-DE" dirty="0"/>
              <a:t>First simulations produced</a:t>
            </a:r>
          </a:p>
        </p:txBody>
      </p:sp>
    </p:spTree>
    <p:extLst>
      <p:ext uri="{BB962C8B-B14F-4D97-AF65-F5344CB8AC3E}">
        <p14:creationId xmlns:p14="http://schemas.microsoft.com/office/powerpoint/2010/main" val="2425337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9894B5-825A-55EC-1BA5-B37A9682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prompt particles in air shower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CCCF9F-F8FA-8BDE-6EF7-0F806F78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5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E5354284-D3DB-F53C-0B20-20F250970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A0805B6-30EA-CAB0-174F-3634902582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4C1FF62-FC44-268F-57B1-6CA2663577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C44ACE-7E4D-AF2F-154F-D92E575EB728}"/>
              </a:ext>
            </a:extLst>
          </p:cNvPr>
          <p:cNvSpPr txBox="1"/>
          <p:nvPr/>
        </p:nvSpPr>
        <p:spPr>
          <a:xfrm>
            <a:off x="690078" y="4909137"/>
            <a:ext cx="10357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DE" dirty="0"/>
              <a:t>Good agreement between CORSIKA and MCEq in total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DE" dirty="0"/>
              <a:t>Mismatches between the production of </a:t>
            </a:r>
            <a:r>
              <a:rPr lang="en-DE" i="1" dirty="0"/>
              <a:t>D</a:t>
            </a:r>
            <a:r>
              <a:rPr lang="en-DE" i="1" baseline="-25000" dirty="0"/>
              <a:t>s </a:t>
            </a:r>
            <a:r>
              <a:rPr lang="en-DE" dirty="0"/>
              <a:t>and </a:t>
            </a:r>
            <a:r>
              <a:rPr lang="en-DE" i="1" dirty="0"/>
              <a:t>D</a:t>
            </a:r>
            <a:r>
              <a:rPr lang="en-DE" i="1" baseline="-25000" dirty="0"/>
              <a:t>0</a:t>
            </a:r>
            <a:endParaRPr lang="en-DE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7CD699D-38FE-BFC6-5AD0-F64D48DB5B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/>
          <a:stretch>
            <a:fillRect/>
          </a:stretch>
        </p:blipFill>
        <p:spPr>
          <a:xfrm>
            <a:off x="839788" y="1470277"/>
            <a:ext cx="5157787" cy="3223616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F4E3F83-840E-8B9A-E365-CD987BE7BC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1248" y="1470276"/>
            <a:ext cx="5157787" cy="322361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E5F071C-86BD-E828-E30A-670B59A55546}"/>
              </a:ext>
            </a:extLst>
          </p:cNvPr>
          <p:cNvSpPr txBox="1"/>
          <p:nvPr/>
        </p:nvSpPr>
        <p:spPr>
          <a:xfrm>
            <a:off x="6917680" y="5811369"/>
            <a:ext cx="4284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/>
              <a:t>MCEq</a:t>
            </a:r>
            <a:r>
              <a:rPr lang="en-GB" sz="1400" dirty="0"/>
              <a:t>: tool to numerically solve the cascade equations that describe the evolution of particle densities as they propagate through gaseous a dense medium</a:t>
            </a:r>
          </a:p>
          <a:p>
            <a:r>
              <a:rPr lang="en-GB" sz="1400" dirty="0">
                <a:hlinkClick r:id="rId8"/>
              </a:rPr>
              <a:t>https://github.com/mceq-project/MCEq</a:t>
            </a:r>
            <a:endParaRPr lang="en-GB" sz="1400" dirty="0"/>
          </a:p>
          <a:p>
            <a:endParaRPr lang="en-DE" sz="1400" dirty="0"/>
          </a:p>
        </p:txBody>
      </p:sp>
    </p:spTree>
    <p:extLst>
      <p:ext uri="{BB962C8B-B14F-4D97-AF65-F5344CB8AC3E}">
        <p14:creationId xmlns:p14="http://schemas.microsoft.com/office/powerpoint/2010/main" val="2316057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484B7-8461-8301-A321-A797E1F8C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of the prompt component (sketch)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9A286EB-156E-4363-3D12-C1212EF20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5983" y="1750518"/>
            <a:ext cx="5157787" cy="4410967"/>
          </a:xfrm>
        </p:spPr>
        <p:txBody>
          <a:bodyPr/>
          <a:lstStyle/>
          <a:p>
            <a:r>
              <a:rPr lang="en-US" dirty="0"/>
              <a:t>Amount of prompt particles is re-weighted with 0.5 and 2</a:t>
            </a:r>
          </a:p>
          <a:p>
            <a:r>
              <a:rPr lang="en-US" dirty="0"/>
              <a:t>Use tagging of prompt in CORSIKA MC </a:t>
            </a:r>
          </a:p>
          <a:p>
            <a:r>
              <a:rPr lang="en-US" dirty="0"/>
              <a:t>Conventional component is not much affected</a:t>
            </a:r>
          </a:p>
          <a:p>
            <a:pPr lvl="1"/>
            <a:r>
              <a:rPr lang="en-US" dirty="0"/>
              <a:t>If a shower contains prompt, almost no conv. particles in the shower arrive at the surface 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Used for likelihood fit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3D7B84-5063-5FEA-15C5-BE8A0260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6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3AFD73FB-7A5B-DAEF-C57C-58689F0F1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545655E-427D-3828-3F6F-6B577F208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26F858-9E57-EDAA-8152-B4675951D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E859134-28C6-A4AB-F219-48472E7743F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5981938" y="2171700"/>
            <a:ext cx="5866924" cy="3666827"/>
          </a:xfrm>
        </p:spPr>
      </p:pic>
    </p:spTree>
    <p:extLst>
      <p:ext uri="{BB962C8B-B14F-4D97-AF65-F5344CB8AC3E}">
        <p14:creationId xmlns:p14="http://schemas.microsoft.com/office/powerpoint/2010/main" val="3484972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917FC9-1AA7-F362-9E0B-D5155CE21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9C5F43-3819-DEA0-B49A-C921B140D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86275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ym typeface="Wingdings" pitchFamily="2" charset="2"/>
              </a:rPr>
              <a:t>CORSIKA 7 with SIBYLL 2.3d</a:t>
            </a:r>
          </a:p>
          <a:p>
            <a:r>
              <a:rPr lang="en-US" dirty="0">
                <a:sym typeface="Wingdings" pitchFamily="2" charset="2"/>
              </a:rPr>
              <a:t>Tag muon parents</a:t>
            </a:r>
          </a:p>
          <a:p>
            <a:r>
              <a:rPr lang="en-US" dirty="0">
                <a:sym typeface="Wingdings" pitchFamily="2" charset="2"/>
              </a:rPr>
              <a:t>Good agreement with </a:t>
            </a:r>
            <a:r>
              <a:rPr lang="en-US" dirty="0" err="1">
                <a:sym typeface="Wingdings" pitchFamily="2" charset="2"/>
              </a:rPr>
              <a:t>MCEq</a:t>
            </a:r>
            <a:r>
              <a:rPr lang="en-US" dirty="0">
                <a:sym typeface="Wingdings" pitchFamily="2" charset="2"/>
              </a:rPr>
              <a:t> in total, but mismatch in </a:t>
            </a:r>
            <a:r>
              <a:rPr lang="en-DE" i="1" dirty="0"/>
              <a:t>D</a:t>
            </a:r>
            <a:r>
              <a:rPr lang="en-DE" i="1" baseline="-25000" dirty="0"/>
              <a:t>s </a:t>
            </a:r>
            <a:r>
              <a:rPr lang="en-DE" dirty="0"/>
              <a:t>and </a:t>
            </a:r>
            <a:r>
              <a:rPr lang="en-DE" i="1" dirty="0"/>
              <a:t>D</a:t>
            </a:r>
            <a:r>
              <a:rPr lang="en-DE" i="1" baseline="-25000" dirty="0"/>
              <a:t>0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b="1" dirty="0">
                <a:sym typeface="Wingdings" pitchFamily="2" charset="2"/>
              </a:rPr>
              <a:t>We will provide:</a:t>
            </a:r>
          </a:p>
          <a:p>
            <a:r>
              <a:rPr lang="en-US" dirty="0">
                <a:sym typeface="Wingdings" pitchFamily="2" charset="2"/>
              </a:rPr>
              <a:t>Normalization of the prompt muon flux in dependence of muon energy and zenith angle</a:t>
            </a:r>
          </a:p>
          <a:p>
            <a:r>
              <a:rPr lang="en-US" dirty="0">
                <a:sym typeface="Wingdings" pitchFamily="2" charset="2"/>
              </a:rPr>
              <a:t>Unfolding at Earth’s surface</a:t>
            </a:r>
          </a:p>
          <a:p>
            <a:pPr marL="0" indent="0">
              <a:buNone/>
            </a:pPr>
            <a:r>
              <a:rPr lang="en-US" b="1" dirty="0"/>
              <a:t>Future discussion:</a:t>
            </a:r>
          </a:p>
          <a:p>
            <a:r>
              <a:rPr lang="en-US" dirty="0"/>
              <a:t>How to extract physical parameters from </a:t>
            </a:r>
            <a:r>
              <a:rPr lang="en-US" i="1" dirty="0"/>
              <a:t>effective scaling</a:t>
            </a:r>
            <a:r>
              <a:rPr lang="en-US" dirty="0"/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branching ratios (BR), cross-sections, particle physics</a:t>
            </a:r>
          </a:p>
          <a:p>
            <a:r>
              <a:rPr lang="en-US" dirty="0">
                <a:sym typeface="Wingdings" pitchFamily="2" charset="2"/>
              </a:rPr>
              <a:t>Scale BR and hadronic models compatible with LHC results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1C6D27-5C1F-68D8-72F2-E7B018E8C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7</a:t>
            </a:fld>
            <a:endParaRPr lang="en-US"/>
          </a:p>
        </p:txBody>
      </p:sp>
      <p:pic>
        <p:nvPicPr>
          <p:cNvPr id="5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EB2186EC-641B-FE08-29F6-63581B6D1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18060EF-8F43-9EDD-1FCB-05F0FA026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E8102C-323F-7B44-0C04-3DAE9E9332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8797F9-D01A-6245-4AF8-76DA542DD6CD}"/>
              </a:ext>
            </a:extLst>
          </p:cNvPr>
          <p:cNvSpPr txBox="1"/>
          <p:nvPr/>
        </p:nvSpPr>
        <p:spPr>
          <a:xfrm>
            <a:off x="1416676" y="6356350"/>
            <a:ext cx="9234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DE" sz="2000" b="1" dirty="0"/>
              <a:t>Thank you for your attention ☺️    </a:t>
            </a:r>
            <a:r>
              <a:rPr lang="en-DE" sz="2000" dirty="0"/>
              <a:t>pascal.gutjahr@tu-dortmund.de</a:t>
            </a:r>
            <a:endParaRPr lang="en-DE" sz="2000" b="1" dirty="0"/>
          </a:p>
        </p:txBody>
      </p:sp>
    </p:spTree>
    <p:extLst>
      <p:ext uri="{BB962C8B-B14F-4D97-AF65-F5344CB8AC3E}">
        <p14:creationId xmlns:p14="http://schemas.microsoft.com/office/powerpoint/2010/main" val="2633347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9E985-ACFC-1491-2AF7-AD8B3057F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961C5-745B-3137-1A50-DEEA93537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DE" sz="7200" dirty="0"/>
              <a:t>Backup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845D1-68A6-B43D-98A0-12CF8BF49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8</a:t>
            </a:fld>
            <a:endParaRPr lang="en-US"/>
          </a:p>
        </p:txBody>
      </p:sp>
      <p:pic>
        <p:nvPicPr>
          <p:cNvPr id="5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B2E01D8B-1C00-152A-4397-94E36304E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CAE3EC0-284E-72B3-79A4-6C2B6B39AC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91C1F1-F090-8444-FCB9-7BC81B374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117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26990-FEB6-F052-A642-C8189D736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Observations</a:t>
            </a:r>
          </a:p>
        </p:txBody>
      </p:sp>
      <p:pic>
        <p:nvPicPr>
          <p:cNvPr id="15" name="Content Placeholder 1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2709C61-1E74-487F-A17D-683A801CF3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199" y="1629188"/>
            <a:ext cx="5695869" cy="435133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A4D1DC-966E-A002-8AB0-4249BA17D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9</a:t>
            </a:fld>
            <a:endParaRPr lang="en-US"/>
          </a:p>
        </p:txBody>
      </p:sp>
      <p:pic>
        <p:nvPicPr>
          <p:cNvPr id="6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DE08725E-3B56-9105-DC31-45086DCC6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7" name="Grafik 5">
            <a:extLst>
              <a:ext uri="{FF2B5EF4-FFF2-40B4-BE49-F238E27FC236}">
                <a16:creationId xmlns:a16="http://schemas.microsoft.com/office/drawing/2014/main" id="{7BAA4B65-F2B4-1B36-DFBB-E7DDFEF72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DE0EBC-ED9B-D326-4268-44E4284F1B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6454" y="139628"/>
            <a:ext cx="1559604" cy="439179"/>
          </a:xfrm>
          <a:prstGeom prst="rect">
            <a:avLst/>
          </a:prstGeom>
        </p:spPr>
      </p:pic>
      <p:sp>
        <p:nvSpPr>
          <p:cNvPr id="9" name="Textfeld 12">
            <a:extLst>
              <a:ext uri="{FF2B5EF4-FFF2-40B4-BE49-F238E27FC236}">
                <a16:creationId xmlns:a16="http://schemas.microsoft.com/office/drawing/2014/main" id="{3CF2D578-87C4-7786-EAB6-76CE29E9E3B4}"/>
              </a:ext>
            </a:extLst>
          </p:cNvPr>
          <p:cNvSpPr txBox="1"/>
          <p:nvPr/>
        </p:nvSpPr>
        <p:spPr>
          <a:xfrm>
            <a:off x="6968285" y="6048573"/>
            <a:ext cx="4690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[Journal of Physics: Conf. Series. 2019. V. 1181, 012054]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CF6F4BE-D8F6-B8C3-8F13-4002C5546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6043" y="1825625"/>
            <a:ext cx="5373757" cy="4351338"/>
          </a:xfrm>
        </p:spPr>
        <p:txBody>
          <a:bodyPr/>
          <a:lstStyle/>
          <a:p>
            <a:r>
              <a:rPr lang="en-DE" dirty="0"/>
              <a:t>Mismatch between data and hadronic interaction models</a:t>
            </a:r>
          </a:p>
          <a:p>
            <a:r>
              <a:rPr lang="en-GB" dirty="0"/>
              <a:t> N</a:t>
            </a:r>
            <a:r>
              <a:rPr lang="en-DE" dirty="0"/>
              <a:t>o charm included in the past</a:t>
            </a:r>
          </a:p>
          <a:p>
            <a:r>
              <a:rPr lang="en-DE" dirty="0"/>
              <a:t> Prompt was neglected</a:t>
            </a:r>
          </a:p>
          <a:p>
            <a:r>
              <a:rPr lang="en-DE" dirty="0"/>
              <a:t> Fits better by adding prompt    model </a:t>
            </a:r>
          </a:p>
          <a:p>
            <a:pPr>
              <a:buFont typeface="Wingdings" pitchFamily="2" charset="2"/>
              <a:buChar char="Ø"/>
            </a:pPr>
            <a:endParaRPr lang="en-DE" dirty="0"/>
          </a:p>
          <a:p>
            <a:pPr>
              <a:buFont typeface="Wingdings" pitchFamily="2" charset="2"/>
              <a:buChar char="Ø"/>
            </a:pPr>
            <a:r>
              <a:rPr lang="en-DE" dirty="0"/>
              <a:t> New simulations including charm</a:t>
            </a:r>
          </a:p>
        </p:txBody>
      </p:sp>
    </p:spTree>
    <p:extLst>
      <p:ext uri="{BB962C8B-B14F-4D97-AF65-F5344CB8AC3E}">
        <p14:creationId xmlns:p14="http://schemas.microsoft.com/office/powerpoint/2010/main" val="2523351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3342</TotalTime>
  <Words>679</Words>
  <Application>Microsoft Macintosh PowerPoint</Application>
  <PresentationFormat>Widescreen</PresentationFormat>
  <Paragraphs>110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Akkurat-Bold</vt:lpstr>
      <vt:lpstr>Arial</vt:lpstr>
      <vt:lpstr>Calibri</vt:lpstr>
      <vt:lpstr>Calibri Light</vt:lpstr>
      <vt:lpstr>Cambria Math</vt:lpstr>
      <vt:lpstr>Helvetica</vt:lpstr>
      <vt:lpstr>Wingdings</vt:lpstr>
      <vt:lpstr>Office</vt:lpstr>
      <vt:lpstr>Measuring the prompt component of the atmospheric muon flux  Ludwig Neste and Pascal Gutjahr</vt:lpstr>
      <vt:lpstr>Definition of the muon flux</vt:lpstr>
      <vt:lpstr>Muon flux</vt:lpstr>
      <vt:lpstr>Ideas to measure the prompt component</vt:lpstr>
      <vt:lpstr>Identify prompt particles in air shower</vt:lpstr>
      <vt:lpstr>Scaling of the prompt component (sketch)</vt:lpstr>
      <vt:lpstr>Summary </vt:lpstr>
      <vt:lpstr>PowerPoint Presentation</vt:lpstr>
      <vt:lpstr>Observations</vt:lpstr>
      <vt:lpstr>Previous analyses</vt:lpstr>
      <vt:lpstr>Solution to zenith problem?</vt:lpstr>
      <vt:lpstr>Muon energy distributions</vt:lpstr>
      <vt:lpstr>Backup: Zenith problem </vt:lpstr>
      <vt:lpstr>Specific parent particle identification</vt:lpstr>
      <vt:lpstr>Backup: Scaling of the prompt component - DYNSTACK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Prompt component of the atmospheric muon flux</dc:title>
  <dc:creator>Pascal Gutjahr</dc:creator>
  <cp:lastModifiedBy>Pascal Gutjahr</cp:lastModifiedBy>
  <cp:revision>87</cp:revision>
  <cp:lastPrinted>2023-03-15T10:17:03Z</cp:lastPrinted>
  <dcterms:created xsi:type="dcterms:W3CDTF">2022-10-20T11:47:20Z</dcterms:created>
  <dcterms:modified xsi:type="dcterms:W3CDTF">2023-05-31T05:34:48Z</dcterms:modified>
</cp:coreProperties>
</file>

<file path=docProps/thumbnail.jpeg>
</file>